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9" r:id="rId2"/>
    <p:sldId id="301" r:id="rId3"/>
    <p:sldId id="259" r:id="rId4"/>
    <p:sldId id="300" r:id="rId5"/>
    <p:sldId id="281" r:id="rId6"/>
    <p:sldId id="283" r:id="rId7"/>
    <p:sldId id="312" r:id="rId8"/>
    <p:sldId id="303" r:id="rId9"/>
    <p:sldId id="304" r:id="rId10"/>
    <p:sldId id="305" r:id="rId11"/>
    <p:sldId id="310" r:id="rId12"/>
    <p:sldId id="306" r:id="rId13"/>
    <p:sldId id="307" r:id="rId14"/>
    <p:sldId id="30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9" d="100"/>
          <a:sy n="69" d="100"/>
        </p:scale>
        <p:origin x="52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64B0E-E9B6-9981-A7B1-EC6441F657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089D1-9B76-E207-9656-BE8A71B1A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C2301-CDF9-B280-1BE5-A476FC39C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4581C-96DE-17B8-D745-A7C4C20E1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35D62-504D-6AAE-41A3-1CFCD5D3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005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314D-7857-52A6-F56F-C44ED8567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A801C-F7A8-FC70-C49B-E796AB243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69E96-638A-05B4-82A6-50DBEE01A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46615-324C-B145-2B2B-50E2D8D24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8E0B0-28BC-5272-CD35-41AFB914C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58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8CBDBB-929B-BC55-8D08-5C5873C132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411D8-678C-D276-D1E3-B018016AA3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10A90-C695-ADB5-7CB9-980C420B6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78475-2DF4-2FD9-A67C-BEA22EF6D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0FAEC-E354-05DE-3A04-823CB5D4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80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12C7C-FD28-6422-AB3F-5EBDF3A7B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645D0-2B04-9D33-E608-7C78F6F4D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216F9-E9E6-1366-1AB8-BDCDC32B5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82375-7152-A1BE-F01F-888FD58CF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0E77E-686E-728F-B6ED-0460F8BF2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94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31D41-9338-3619-F0FC-1AF926DBB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B4213-02A7-4FA7-FF20-9B3052B86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9230F-29E4-C1D8-F155-4D6EB73CE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CF703-ACAD-5D7B-6C41-A6611A761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4AB0B-4915-845C-52B2-AD87416A7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77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417C-4777-B05A-57EF-0C095C631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C0339-6FE2-68CA-839D-8DABAFD81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AE3C7-7641-6EB2-9167-603A02567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60FB1D-2F52-8322-B8F4-31E8AFBB1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C2A57-EB70-D372-506F-FC213DCD8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25AE31-7F28-477C-02A5-90948EE16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110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AEB41-FF84-CAD0-B262-CD0DA4CF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79FA9-CB22-8378-40BA-9735297D7D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A00422-B5D8-D65D-4A8F-87494C4F4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28738F-C6BA-54C1-4D8B-D0BC33BE67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F1873D-CB4F-665A-08BD-FB52633632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424E3B-6A95-02C8-4C1B-47F97EA34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D52820-9C98-F072-EDA5-E452D22F0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F7E20-DA18-C6A2-525E-008F58CE9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305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A0754-7F97-EB01-C825-BBBBE90BB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CF746C-A2A2-7D31-BD8F-067349B42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BE568F-8F08-13A2-A499-45A94B4BB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373561-F6F1-FF55-DDEA-123D5A545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283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47BC15-A2A4-A702-5E3F-1BF517333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684B0-40D1-22DA-0D59-86CB04AC4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6C68D-0821-1264-A7B9-AAC099DBD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859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B67A7-E400-ACBB-E3FB-87446293D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52A33-1B8A-3846-54B7-03392A570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F5E2C1-A930-D351-C62C-695674B2C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40C267-F541-4A9A-C515-85B209FD8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C5B9C3-1848-D9E0-37E6-08F84B37B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5AE3C8-6101-14FE-8166-83C018DB5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475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6ED1-A0B0-2F3A-3BEC-7F8645885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0D385C-2E02-5306-C748-8D654B1283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47527-28F5-4991-9F07-6EA5ED18C0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59E43-1B41-2F60-AD8C-F42F0B79E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4D37D8-C709-D00F-79DB-7FFD1ACAD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A85216-A8AE-AB7B-C51B-EF887126A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10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0767DA-598B-7863-45C8-CFC365D8D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7E319-E54D-76F1-0CE6-CB6163781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5FD1F-F732-92E8-AA8F-228A0F221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0B471-C48B-4EFE-8199-EB7FC6623B86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6E202-6E19-90FA-BD2C-C1425F7BD0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3FA3A-28C6-8407-91F2-6FEA2F59C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B7109-1356-4847-B490-7BAA486D9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15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073" y="640080"/>
            <a:ext cx="4589087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Topic:</a:t>
            </a:r>
            <a:endParaRPr lang="en-US" sz="66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9164" y="640080"/>
            <a:ext cx="7019636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/>
            <a:r>
              <a:rPr lang="en-US" sz="6000" b="1" i="0" u="none" strike="noStrike" baseline="0" dirty="0" smtClean="0"/>
              <a:t>Effects of stress </a:t>
            </a:r>
          </a:p>
          <a:p>
            <a:pPr marR="0"/>
            <a:r>
              <a:rPr lang="en-US" sz="6000" b="1" i="0" u="none" strike="noStrike" baseline="0" dirty="0" smtClean="0"/>
              <a:t>among </a:t>
            </a:r>
          </a:p>
          <a:p>
            <a:pPr marR="0"/>
            <a:r>
              <a:rPr lang="en-US" sz="6000" b="1" i="0" u="none" strike="noStrike" baseline="0" dirty="0" smtClean="0"/>
              <a:t>correctional officers</a:t>
            </a:r>
            <a:endParaRPr lang="en-US" sz="6000" b="1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662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21"/>
    </mc:Choice>
    <mc:Fallback>
      <p:transition spd="slow" advTm="14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412" y="1462105"/>
            <a:ext cx="5587582" cy="393378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8800" dirty="0" smtClean="0">
                <a:solidFill>
                  <a:schemeClr val="bg1"/>
                </a:solidFill>
              </a:rPr>
              <a:t>Hypothesis</a:t>
            </a:r>
            <a:r>
              <a:rPr lang="en-US" sz="9600" dirty="0">
                <a:solidFill>
                  <a:srgbClr val="FF0000"/>
                </a:solidFill>
              </a:rPr>
              <a:t/>
            </a:r>
            <a:br>
              <a:rPr lang="en-US" sz="9600" dirty="0">
                <a:solidFill>
                  <a:srgbClr val="FF0000"/>
                </a:solidFill>
              </a:rPr>
            </a:br>
            <a:r>
              <a:rPr lang="en-US" sz="8000" b="1" dirty="0" smtClean="0">
                <a:solidFill>
                  <a:srgbClr val="FFFFFF"/>
                </a:solidFill>
              </a:rPr>
              <a:t> </a:t>
            </a:r>
            <a:endParaRPr lang="en-US" sz="80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88347" y="0"/>
            <a:ext cx="6603653" cy="68579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 sz="3100" dirty="0" smtClean="0"/>
          </a:p>
          <a:p>
            <a:r>
              <a:rPr lang="en-US" dirty="0"/>
              <a:t>The null hypothesis is that there is no relationship between the independent variable (physiological symptoms) and dependent variable (stress), therefore the slope coefficient is zero.</a:t>
            </a:r>
            <a:endParaRPr lang="en-US" sz="1800" dirty="0"/>
          </a:p>
          <a:p>
            <a:pPr lvl="2"/>
            <a:r>
              <a:rPr lang="en-US" dirty="0"/>
              <a:t>H</a:t>
            </a:r>
            <a:r>
              <a:rPr lang="en-US" i="1" baseline="-25000" dirty="0"/>
              <a:t>0</a:t>
            </a:r>
            <a:r>
              <a:rPr lang="en-US" dirty="0"/>
              <a:t>: </a:t>
            </a:r>
            <a:r>
              <a:rPr lang="en-US" i="1" dirty="0"/>
              <a:t>B</a:t>
            </a:r>
            <a:r>
              <a:rPr lang="en-US" dirty="0"/>
              <a:t> = </a:t>
            </a:r>
            <a:r>
              <a:rPr lang="en-US" dirty="0" smtClean="0"/>
              <a:t>0</a:t>
            </a:r>
            <a:endParaRPr lang="en-US" sz="14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86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"/>
    </mc:Choice>
    <mc:Fallback>
      <p:transition spd="slow" advTm="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309779"/>
              </p:ext>
            </p:extLst>
          </p:nvPr>
        </p:nvGraphicFramePr>
        <p:xfrm>
          <a:off x="249380" y="2298483"/>
          <a:ext cx="11526984" cy="17857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73676">
                  <a:extLst>
                    <a:ext uri="{9D8B030D-6E8A-4147-A177-3AD203B41FA5}">
                      <a16:colId xmlns:a16="http://schemas.microsoft.com/office/drawing/2014/main" val="1979040412"/>
                    </a:ext>
                  </a:extLst>
                </a:gridCol>
                <a:gridCol w="1879853">
                  <a:extLst>
                    <a:ext uri="{9D8B030D-6E8A-4147-A177-3AD203B41FA5}">
                      <a16:colId xmlns:a16="http://schemas.microsoft.com/office/drawing/2014/main" val="3268819879"/>
                    </a:ext>
                  </a:extLst>
                </a:gridCol>
                <a:gridCol w="1507049">
                  <a:extLst>
                    <a:ext uri="{9D8B030D-6E8A-4147-A177-3AD203B41FA5}">
                      <a16:colId xmlns:a16="http://schemas.microsoft.com/office/drawing/2014/main" val="2723442160"/>
                    </a:ext>
                  </a:extLst>
                </a:gridCol>
                <a:gridCol w="1188349">
                  <a:extLst>
                    <a:ext uri="{9D8B030D-6E8A-4147-A177-3AD203B41FA5}">
                      <a16:colId xmlns:a16="http://schemas.microsoft.com/office/drawing/2014/main" val="3827907098"/>
                    </a:ext>
                  </a:extLst>
                </a:gridCol>
                <a:gridCol w="1516384">
                  <a:extLst>
                    <a:ext uri="{9D8B030D-6E8A-4147-A177-3AD203B41FA5}">
                      <a16:colId xmlns:a16="http://schemas.microsoft.com/office/drawing/2014/main" val="3910392902"/>
                    </a:ext>
                  </a:extLst>
                </a:gridCol>
                <a:gridCol w="1211537">
                  <a:extLst>
                    <a:ext uri="{9D8B030D-6E8A-4147-A177-3AD203B41FA5}">
                      <a16:colId xmlns:a16="http://schemas.microsoft.com/office/drawing/2014/main" val="2786463440"/>
                    </a:ext>
                  </a:extLst>
                </a:gridCol>
                <a:gridCol w="1550136">
                  <a:extLst>
                    <a:ext uri="{9D8B030D-6E8A-4147-A177-3AD203B41FA5}">
                      <a16:colId xmlns:a16="http://schemas.microsoft.com/office/drawing/2014/main" val="3827026426"/>
                    </a:ext>
                  </a:extLst>
                </a:gridCol>
              </a:tblGrid>
              <a:tr h="184150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28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28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Model 1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2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2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2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2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85474325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28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b(SE)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β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t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F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Sig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R-Square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9669745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Physiological Symptoms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1.564(.068)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0.717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23.173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536.974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&lt;.001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0.514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03013501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23273" y="1745846"/>
            <a:ext cx="1138843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Table 3. Regression result for physiological symptoms (N=514)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332150" y="258914"/>
            <a:ext cx="16383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44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</a:t>
            </a:r>
            <a:endParaRPr lang="en-US" sz="44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535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61"/>
    </mc:Choice>
    <mc:Fallback>
      <p:transition spd="slow" advTm="9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412" y="1462105"/>
            <a:ext cx="5587582" cy="393378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8800" dirty="0" smtClean="0">
                <a:solidFill>
                  <a:schemeClr val="bg1"/>
                </a:solidFill>
              </a:rPr>
              <a:t>Result</a:t>
            </a:r>
            <a:r>
              <a:rPr lang="en-US" sz="9600" dirty="0">
                <a:solidFill>
                  <a:srgbClr val="FF0000"/>
                </a:solidFill>
              </a:rPr>
              <a:t/>
            </a:r>
            <a:br>
              <a:rPr lang="en-US" sz="9600" dirty="0">
                <a:solidFill>
                  <a:srgbClr val="FF0000"/>
                </a:solidFill>
              </a:rPr>
            </a:br>
            <a:r>
              <a:rPr lang="en-US" sz="8000" b="1" dirty="0" smtClean="0">
                <a:solidFill>
                  <a:srgbClr val="FFFFFF"/>
                </a:solidFill>
              </a:rPr>
              <a:t> </a:t>
            </a:r>
            <a:endParaRPr lang="en-US" sz="80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88347" y="0"/>
            <a:ext cx="6603653" cy="68579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 smtClean="0"/>
              <a:t>Good model because </a:t>
            </a:r>
            <a:r>
              <a:rPr lang="en-US" dirty="0"/>
              <a:t>the F = 536.974 and P = .001. </a:t>
            </a:r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dirty="0"/>
              <a:t>variance in the dependent variable (stress) is explained by the independent variable (physiological symptoms) is greater than zero. </a:t>
            </a:r>
            <a:endParaRPr lang="en-US" dirty="0" smtClean="0"/>
          </a:p>
          <a:p>
            <a:pPr algn="just"/>
            <a:r>
              <a:rPr lang="en-US" dirty="0" smtClean="0"/>
              <a:t>R-square = </a:t>
            </a:r>
            <a:r>
              <a:rPr lang="en-US" dirty="0"/>
              <a:t>51.4% </a:t>
            </a:r>
            <a:r>
              <a:rPr lang="en-US" dirty="0" smtClean="0"/>
              <a:t>.</a:t>
            </a:r>
          </a:p>
          <a:p>
            <a:pPr algn="just"/>
            <a:r>
              <a:rPr lang="en-US" dirty="0" smtClean="0"/>
              <a:t>The </a:t>
            </a:r>
            <a:r>
              <a:rPr lang="en-US" dirty="0"/>
              <a:t>t-test probability distribution is </a:t>
            </a:r>
            <a:r>
              <a:rPr lang="en-US" dirty="0" smtClean="0"/>
              <a:t>adopted.</a:t>
            </a:r>
          </a:p>
          <a:p>
            <a:pPr algn="just"/>
            <a:r>
              <a:rPr lang="en-US" dirty="0" smtClean="0"/>
              <a:t>The </a:t>
            </a:r>
            <a:r>
              <a:rPr lang="en-US" dirty="0"/>
              <a:t>decision rule states that if </a:t>
            </a:r>
            <a:r>
              <a:rPr lang="en-US" dirty="0" err="1"/>
              <a:t>t</a:t>
            </a:r>
            <a:r>
              <a:rPr lang="en-US" baseline="-25000" dirty="0" err="1"/>
              <a:t>obt</a:t>
            </a:r>
            <a:r>
              <a:rPr lang="en-US" dirty="0"/>
              <a:t> is either &lt; - </a:t>
            </a:r>
            <a:r>
              <a:rPr lang="en-US" dirty="0" smtClean="0"/>
              <a:t>1.96 or +1.96</a:t>
            </a:r>
            <a:r>
              <a:rPr lang="en-US" dirty="0"/>
              <a:t>, H</a:t>
            </a:r>
            <a:r>
              <a:rPr lang="en-US" baseline="-25000" dirty="0"/>
              <a:t>o</a:t>
            </a:r>
            <a:r>
              <a:rPr lang="en-US" dirty="0"/>
              <a:t> will be rejected.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690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62"/>
    </mc:Choice>
    <mc:Fallback>
      <p:transition spd="slow" advTm="2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412" y="1462105"/>
            <a:ext cx="5587582" cy="393378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8800" dirty="0" smtClean="0">
                <a:solidFill>
                  <a:schemeClr val="bg1"/>
                </a:solidFill>
              </a:rPr>
              <a:t>Result </a:t>
            </a:r>
            <a:r>
              <a:rPr lang="en-US" sz="8800" dirty="0" err="1" smtClean="0">
                <a:solidFill>
                  <a:schemeClr val="bg1"/>
                </a:solidFill>
              </a:rPr>
              <a:t>con’t</a:t>
            </a:r>
            <a:r>
              <a:rPr lang="en-US" sz="9600" dirty="0">
                <a:solidFill>
                  <a:srgbClr val="FF0000"/>
                </a:solidFill>
              </a:rPr>
              <a:t/>
            </a:r>
            <a:br>
              <a:rPr lang="en-US" sz="9600" dirty="0">
                <a:solidFill>
                  <a:srgbClr val="FF0000"/>
                </a:solidFill>
              </a:rPr>
            </a:br>
            <a:r>
              <a:rPr lang="en-US" sz="8000" b="1" dirty="0" smtClean="0">
                <a:solidFill>
                  <a:srgbClr val="FFFFFF"/>
                </a:solidFill>
              </a:rPr>
              <a:t> </a:t>
            </a:r>
            <a:endParaRPr lang="en-US" sz="80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88347" y="0"/>
            <a:ext cx="6603653" cy="68579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/>
              <a:t>The slope is statistically significant at an alpha of .</a:t>
            </a:r>
            <a:r>
              <a:rPr lang="en-US" dirty="0" smtClean="0"/>
              <a:t>05</a:t>
            </a:r>
            <a:r>
              <a:rPr lang="en-US" dirty="0"/>
              <a:t> Sig” value (i.e., p-value = .001</a:t>
            </a:r>
            <a:r>
              <a:rPr lang="en-US" dirty="0" smtClean="0"/>
              <a:t>)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There </a:t>
            </a:r>
            <a:r>
              <a:rPr lang="en-US" dirty="0"/>
              <a:t>is a positive relationship between the physiological symptoms and stress.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dirty="0"/>
              <a:t>b unstandardized coefficient is 1.564.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dirty="0"/>
              <a:t>unstandardized slope for </a:t>
            </a:r>
            <a:r>
              <a:rPr lang="en-US" dirty="0"/>
              <a:t>physiological symptom</a:t>
            </a:r>
            <a:r>
              <a:rPr lang="en-US" dirty="0" smtClean="0"/>
              <a:t> </a:t>
            </a:r>
            <a:r>
              <a:rPr lang="en-US" dirty="0"/>
              <a:t>is b = 1.564.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This </a:t>
            </a:r>
            <a:r>
              <a:rPr lang="en-US" dirty="0"/>
              <a:t>implies every one-unit increase in physiological symptoms produces a 1.564 increase in stress.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35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02"/>
    </mc:Choice>
    <mc:Fallback>
      <p:transition spd="slow" advTm="364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412" y="1462105"/>
            <a:ext cx="5587582" cy="393378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8800" dirty="0" smtClean="0">
                <a:solidFill>
                  <a:schemeClr val="bg1"/>
                </a:solidFill>
              </a:rPr>
              <a:t>Discussion</a:t>
            </a:r>
            <a:r>
              <a:rPr lang="en-US" sz="9600" dirty="0">
                <a:solidFill>
                  <a:srgbClr val="FF0000"/>
                </a:solidFill>
              </a:rPr>
              <a:t/>
            </a:r>
            <a:br>
              <a:rPr lang="en-US" sz="9600" dirty="0">
                <a:solidFill>
                  <a:srgbClr val="FF0000"/>
                </a:solidFill>
              </a:rPr>
            </a:br>
            <a:r>
              <a:rPr lang="en-US" sz="8000" b="1" dirty="0" smtClean="0">
                <a:solidFill>
                  <a:srgbClr val="FFFFFF"/>
                </a:solidFill>
              </a:rPr>
              <a:t> </a:t>
            </a:r>
            <a:endParaRPr lang="en-US" sz="80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88347" y="0"/>
            <a:ext cx="6603653" cy="68579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/>
              <a:t>F</a:t>
            </a:r>
            <a:r>
              <a:rPr lang="en-US" dirty="0" smtClean="0"/>
              <a:t>inding </a:t>
            </a:r>
            <a:r>
              <a:rPr lang="en-US" dirty="0"/>
              <a:t>suggest that correctional officers stress can be predicted by physiological symptoms displayed by correctional officer.   </a:t>
            </a:r>
            <a:endParaRPr lang="en-US" dirty="0" smtClean="0"/>
          </a:p>
          <a:p>
            <a:pPr algn="just"/>
            <a:r>
              <a:rPr lang="en-US" dirty="0"/>
              <a:t>A</a:t>
            </a:r>
            <a:r>
              <a:rPr lang="en-US" dirty="0" smtClean="0"/>
              <a:t>ligned </a:t>
            </a:r>
            <a:r>
              <a:rPr lang="en-US" dirty="0"/>
              <a:t>with the works of Jaegers, </a:t>
            </a:r>
            <a:r>
              <a:rPr lang="en-US" dirty="0" err="1"/>
              <a:t>Matthieu</a:t>
            </a:r>
            <a:r>
              <a:rPr lang="en-US" dirty="0"/>
              <a:t>, Werth, Ahmad, Barnidge, and Vaughn (2020) that established the prevalence of stress among the correctional officers. </a:t>
            </a:r>
            <a:endParaRPr lang="en-US" dirty="0" smtClean="0"/>
          </a:p>
          <a:p>
            <a:pPr algn="just"/>
            <a:r>
              <a:rPr lang="en-US" dirty="0"/>
              <a:t>F</a:t>
            </a:r>
            <a:r>
              <a:rPr lang="en-US" dirty="0" smtClean="0"/>
              <a:t>uture </a:t>
            </a:r>
            <a:r>
              <a:rPr lang="en-US" dirty="0"/>
              <a:t>researchers </a:t>
            </a:r>
            <a:r>
              <a:rPr lang="en-US" dirty="0" smtClean="0"/>
              <a:t>should consecrate on explaining </a:t>
            </a:r>
            <a:r>
              <a:rPr lang="en-US" dirty="0"/>
              <a:t> 48.6</a:t>
            </a:r>
            <a:r>
              <a:rPr lang="en-US" dirty="0" smtClean="0"/>
              <a:t>% which </a:t>
            </a:r>
            <a:r>
              <a:rPr lang="en-US" dirty="0"/>
              <a:t>physiological symptoms </a:t>
            </a:r>
            <a:r>
              <a:rPr lang="en-US" dirty="0" smtClean="0"/>
              <a:t>could not account for in stress.</a:t>
            </a:r>
          </a:p>
          <a:p>
            <a:pPr algn="just"/>
            <a:r>
              <a:rPr lang="en-US" dirty="0" smtClean="0"/>
              <a:t>Valuable </a:t>
            </a:r>
            <a:r>
              <a:rPr lang="en-US" dirty="0"/>
              <a:t>source of </a:t>
            </a:r>
            <a:r>
              <a:rPr lang="en-US" dirty="0" smtClean="0"/>
              <a:t>information </a:t>
            </a:r>
            <a:r>
              <a:rPr lang="en-US" dirty="0"/>
              <a:t>to </a:t>
            </a:r>
            <a:r>
              <a:rPr lang="en-US" dirty="0" smtClean="0"/>
              <a:t>the </a:t>
            </a:r>
            <a:r>
              <a:rPr lang="en-US" dirty="0"/>
              <a:t>c</a:t>
            </a:r>
            <a:r>
              <a:rPr lang="en-US" dirty="0" smtClean="0"/>
              <a:t>orrectional agency </a:t>
            </a:r>
            <a:r>
              <a:rPr lang="en-US" dirty="0"/>
              <a:t>in United States in come up with an appropriate health policy for correctional </a:t>
            </a:r>
            <a:r>
              <a:rPr lang="en-US" dirty="0" smtClean="0"/>
              <a:t>officers. 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791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328"/>
    </mc:Choice>
    <mc:Fallback>
      <p:transition spd="slow" advTm="823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073" y="640080"/>
            <a:ext cx="4589087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dirty="0" smtClean="0">
                <a:solidFill>
                  <a:schemeClr val="bg1"/>
                </a:solidFill>
              </a:rPr>
              <a:t>Outline</a:t>
            </a:r>
            <a:r>
              <a:rPr lang="en-US" sz="66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:</a:t>
            </a:r>
            <a:endParaRPr lang="en-US" sz="66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9164" y="640080"/>
            <a:ext cx="7019636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indent="-228600" algn="l">
              <a:buFont typeface="Arial" panose="020B0604020202020204" pitchFamily="34" charset="0"/>
              <a:buChar char="•"/>
            </a:pPr>
            <a:r>
              <a:rPr lang="en-US" sz="2800" b="1" i="0" u="none" strike="noStrike" baseline="0" dirty="0" smtClean="0"/>
              <a:t>Introduction</a:t>
            </a:r>
          </a:p>
          <a:p>
            <a:pPr marR="0" indent="-228600" algn="l">
              <a:buFont typeface="Arial" panose="020B0604020202020204" pitchFamily="34" charset="0"/>
              <a:buChar char="•"/>
            </a:pPr>
            <a:r>
              <a:rPr lang="en-US" sz="2800" b="1" dirty="0" smtClean="0"/>
              <a:t>Literature review</a:t>
            </a:r>
          </a:p>
          <a:p>
            <a:pPr marR="0" indent="-228600" algn="l">
              <a:buFont typeface="Arial" panose="020B0604020202020204" pitchFamily="34" charset="0"/>
              <a:buChar char="•"/>
            </a:pPr>
            <a:r>
              <a:rPr lang="en-US" sz="2800" b="1" i="0" u="none" strike="noStrike" baseline="0" dirty="0" smtClean="0"/>
              <a:t>Methods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2400" b="1" dirty="0" smtClean="0"/>
              <a:t>Sample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 smtClean="0"/>
              <a:t>Measure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2400" b="1" dirty="0" smtClean="0"/>
              <a:t>Analytic plan</a:t>
            </a:r>
            <a:endParaRPr lang="en-US" sz="2400" b="1" i="0" u="none" strike="noStrike" baseline="0" dirty="0" smtClean="0"/>
          </a:p>
          <a:p>
            <a:pPr marR="0" indent="-228600" algn="l">
              <a:buFont typeface="Arial" panose="020B0604020202020204" pitchFamily="34" charset="0"/>
              <a:buChar char="•"/>
            </a:pPr>
            <a:r>
              <a:rPr lang="en-US" sz="2800" b="1" i="0" u="none" strike="noStrike" baseline="0" dirty="0" smtClean="0"/>
              <a:t>Result</a:t>
            </a:r>
          </a:p>
          <a:p>
            <a:pPr marR="0" indent="-228600" algn="l">
              <a:buFont typeface="Arial" panose="020B0604020202020204" pitchFamily="34" charset="0"/>
              <a:buChar char="•"/>
            </a:pPr>
            <a:r>
              <a:rPr lang="en-US" sz="2800" b="1" dirty="0" smtClean="0"/>
              <a:t>Discussion of findings</a:t>
            </a:r>
            <a:endParaRPr lang="en-US" sz="2800" b="1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64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67"/>
    </mc:Choice>
    <mc:Fallback>
      <p:transition spd="slow" advTm="27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073" y="640080"/>
            <a:ext cx="4589087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Introduction</a:t>
            </a:r>
            <a:endParaRPr lang="en-US" sz="66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8384" y="640081"/>
            <a:ext cx="6024654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indent="-228600" algn="l">
              <a:buFont typeface="Arial" panose="020B0604020202020204" pitchFamily="34" charset="0"/>
              <a:buChar char="•"/>
            </a:pPr>
            <a:r>
              <a:rPr lang="en-US" b="0" i="0" u="none" strike="noStrike" baseline="0" dirty="0" smtClean="0"/>
              <a:t>United States of America has the highest rate of incarceration. 629 people in 100,000</a:t>
            </a:r>
          </a:p>
          <a:p>
            <a:pPr marR="0" algn="l"/>
            <a:endParaRPr lang="en-US" b="0" i="0" u="none" strike="noStrike" baseline="0" dirty="0" smtClean="0"/>
          </a:p>
          <a:p>
            <a:pPr marR="0" indent="-228600" algn="l">
              <a:buFont typeface="Arial" panose="020B0604020202020204" pitchFamily="34" charset="0"/>
              <a:buChar char="•"/>
            </a:pPr>
            <a:r>
              <a:rPr lang="en-US" dirty="0" smtClean="0"/>
              <a:t>Correctional </a:t>
            </a:r>
            <a:r>
              <a:rPr lang="en-US" dirty="0" err="1" smtClean="0"/>
              <a:t>Officerts</a:t>
            </a:r>
            <a:endParaRPr lang="en-US" b="0" i="0" u="none" strike="noStrike" baseline="0" dirty="0" smtClean="0"/>
          </a:p>
          <a:p>
            <a:pPr marR="0" indent="-228600" algn="l">
              <a:buFont typeface="Arial" panose="020B0604020202020204" pitchFamily="34" charset="0"/>
              <a:buChar char="•"/>
            </a:pPr>
            <a:endParaRPr lang="en-US" b="0" i="0" u="none" strike="noStrike" baseline="0" dirty="0" smtClean="0"/>
          </a:p>
          <a:p>
            <a:pPr marR="0" indent="-228600" algn="l">
              <a:buFont typeface="Arial" panose="020B0604020202020204" pitchFamily="34" charset="0"/>
              <a:buChar char="•"/>
            </a:pPr>
            <a:r>
              <a:rPr lang="en-US" dirty="0" smtClean="0"/>
              <a:t>15 % salary review effect from April 1, 2022.</a:t>
            </a:r>
          </a:p>
          <a:p>
            <a:pPr marR="0" indent="-228600" algn="l">
              <a:buFont typeface="Arial" panose="020B0604020202020204" pitchFamily="34" charset="0"/>
              <a:buChar char="•"/>
            </a:pPr>
            <a:r>
              <a:rPr lang="en-US" dirty="0" smtClean="0"/>
              <a:t>Bonus $5,000</a:t>
            </a:r>
          </a:p>
          <a:p>
            <a:pPr marR="0" indent="-228600" algn="l">
              <a:buFont typeface="Arial" panose="020B0604020202020204" pitchFamily="34" charset="0"/>
              <a:buChar char="•"/>
            </a:pPr>
            <a:r>
              <a:rPr lang="en-US" dirty="0" smtClean="0"/>
              <a:t>Great access to opportunities to developed skill and career advancement.</a:t>
            </a:r>
          </a:p>
          <a:p>
            <a:pPr marR="0" indent="-228600"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 smtClean="0"/>
              <a:t>The big problem with the agency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 smtClean="0"/>
              <a:t>Retention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768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061"/>
    </mc:Choice>
    <mc:Fallback>
      <p:transition spd="slow" advTm="182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073" y="640080"/>
            <a:ext cx="4589087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dirty="0" smtClean="0">
                <a:solidFill>
                  <a:schemeClr val="bg1"/>
                </a:solidFill>
              </a:rPr>
              <a:t>W H O definition of stress</a:t>
            </a:r>
            <a:endParaRPr lang="en-US" sz="66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8384" y="640081"/>
            <a:ext cx="6024654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dirty="0" smtClean="0"/>
              <a:t>“</a:t>
            </a:r>
            <a:r>
              <a:rPr lang="en-US" sz="3600" dirty="0"/>
              <a:t>any type of change that causes physical, emotional or psychological </a:t>
            </a:r>
            <a:r>
              <a:rPr lang="en-US" sz="3600" dirty="0" smtClean="0"/>
              <a:t>strain”. </a:t>
            </a:r>
            <a:endParaRPr lang="en-US" sz="36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450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11"/>
    </mc:Choice>
    <mc:Fallback>
      <p:transition spd="slow" advTm="21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40080"/>
            <a:ext cx="4709160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Literature Review</a:t>
            </a:r>
            <a:endParaRPr lang="en-US" sz="66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51416" y="1491672"/>
            <a:ext cx="7396804" cy="5366328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342900" indent="-34290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dirty="0"/>
              <a:t>P</a:t>
            </a:r>
            <a:r>
              <a:rPr lang="en-US" dirty="0" smtClean="0"/>
              <a:t>revalence </a:t>
            </a:r>
            <a:r>
              <a:rPr lang="en-US" dirty="0"/>
              <a:t>of depression in jail facilities </a:t>
            </a:r>
            <a:r>
              <a:rPr lang="en-US" dirty="0" smtClean="0"/>
              <a:t>officers.</a:t>
            </a:r>
          </a:p>
          <a:p>
            <a:pPr marL="342900" indent="-34290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Why </a:t>
            </a:r>
            <a:r>
              <a:rPr lang="en-US" dirty="0"/>
              <a:t>stress is prevalence among these officers.</a:t>
            </a:r>
            <a:r>
              <a:rPr lang="en-US" dirty="0" smtClean="0"/>
              <a:t> </a:t>
            </a:r>
          </a:p>
          <a:p>
            <a:pPr marL="342900" indent="-34290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predictors of stress among the correctional officers. </a:t>
            </a:r>
            <a:endParaRPr lang="en-US" sz="3200" dirty="0"/>
          </a:p>
          <a:p>
            <a:pPr marL="342900" indent="-34290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impact of job stress, job involvement, and organizational commitment on staff attitudes toward the rehabilitation or punishment of inmate</a:t>
            </a:r>
            <a:r>
              <a:rPr lang="en-US" dirty="0" smtClean="0"/>
              <a:t>.</a:t>
            </a:r>
          </a:p>
          <a:p>
            <a:pPr marL="342900" indent="-34290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dirty="0"/>
              <a:t>Most of the researcher used regression in their method of analyzing the data. 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664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01"/>
    </mc:Choice>
    <mc:Fallback>
      <p:transition spd="slow" advTm="57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127" y="586855"/>
            <a:ext cx="5444889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9600" b="1" dirty="0" smtClean="0">
                <a:solidFill>
                  <a:srgbClr val="FFFFFF"/>
                </a:solidFill>
              </a:rPr>
              <a:t>Methods</a:t>
            </a:r>
            <a:endParaRPr lang="en-US" sz="9600" b="1" kern="1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0299" y="649480"/>
            <a:ext cx="6541701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/>
              <a:t>Sample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Eighteen correctional facilities were investigated with 514 samples. The samples are about correctional officer stress. </a:t>
            </a:r>
            <a:endParaRPr lang="en-US" dirty="0" smtClean="0"/>
          </a:p>
          <a:p>
            <a:endParaRPr lang="en-US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i="0" u="none" strike="noStrike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928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7"/>
    </mc:Choice>
    <mc:Fallback>
      <p:transition spd="slow" advTm="7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727362"/>
              </p:ext>
            </p:extLst>
          </p:nvPr>
        </p:nvGraphicFramePr>
        <p:xfrm>
          <a:off x="635266" y="741149"/>
          <a:ext cx="11348186" cy="603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234364">
                  <a:extLst>
                    <a:ext uri="{9D8B030D-6E8A-4147-A177-3AD203B41FA5}">
                      <a16:colId xmlns:a16="http://schemas.microsoft.com/office/drawing/2014/main" val="1895580699"/>
                    </a:ext>
                  </a:extLst>
                </a:gridCol>
                <a:gridCol w="2543010">
                  <a:extLst>
                    <a:ext uri="{9D8B030D-6E8A-4147-A177-3AD203B41FA5}">
                      <a16:colId xmlns:a16="http://schemas.microsoft.com/office/drawing/2014/main" val="1654873622"/>
                    </a:ext>
                  </a:extLst>
                </a:gridCol>
                <a:gridCol w="1271506">
                  <a:extLst>
                    <a:ext uri="{9D8B030D-6E8A-4147-A177-3AD203B41FA5}">
                      <a16:colId xmlns:a16="http://schemas.microsoft.com/office/drawing/2014/main" val="95914398"/>
                    </a:ext>
                  </a:extLst>
                </a:gridCol>
                <a:gridCol w="2299306">
                  <a:extLst>
                    <a:ext uri="{9D8B030D-6E8A-4147-A177-3AD203B41FA5}">
                      <a16:colId xmlns:a16="http://schemas.microsoft.com/office/drawing/2014/main" val="2153299964"/>
                    </a:ext>
                  </a:extLst>
                </a:gridCol>
              </a:tblGrid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Do you feel that you are under a lot of stress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Mean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Standard Deviation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714544586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       No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49.8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1203796697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       Yes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50.2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2561790980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Level of your stress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2259905473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Increasing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36.4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2771749270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Decreasing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23.4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542272334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About same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40.1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4168181787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Highly stressed right now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1610341133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No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68.3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2812875298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Yes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31.7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4102476884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Facilities:        Facility 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1997519663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1349097846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10.9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253526757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3825979345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2433332028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4034051683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3441359346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183724412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9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1390653574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11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4250246991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12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846084125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13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3466690118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14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969197728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16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1266607009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17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268789317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18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1006525557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1696188581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                       Facility 21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1098983719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Stress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59.33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18.93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1124985091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Physiological Symptoms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9.35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5.13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27" marR="50827" marT="0" marB="0" anchor="b"/>
                </a:tc>
                <a:extLst>
                  <a:ext uri="{0D108BD9-81ED-4DB2-BD59-A6C34878D82A}">
                    <a16:rowId xmlns:a16="http://schemas.microsoft.com/office/drawing/2014/main" val="4206865549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267041" y="-597595"/>
            <a:ext cx="7047310" cy="2615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112" tIns="914112" rIns="914112" bIns="91411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Table 2. Descriptive statistics for sample (N =514)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ea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206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2"/>
    </mc:Choice>
    <mc:Fallback>
      <p:transition spd="slow" advTm="5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127" y="586855"/>
            <a:ext cx="5444889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9600" b="1" dirty="0" smtClean="0">
                <a:solidFill>
                  <a:srgbClr val="FFFFFF"/>
                </a:solidFill>
              </a:rPr>
              <a:t>Methods- </a:t>
            </a:r>
            <a:r>
              <a:rPr lang="en-US" sz="9600" b="1" dirty="0" err="1" smtClean="0">
                <a:solidFill>
                  <a:srgbClr val="FFFFFF"/>
                </a:solidFill>
              </a:rPr>
              <a:t>Con’t</a:t>
            </a:r>
            <a:endParaRPr lang="en-US" sz="9600" b="1" kern="1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0299" y="649480"/>
            <a:ext cx="6541701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  <a:p>
            <a:r>
              <a:rPr lang="en-US" b="1" dirty="0" smtClean="0"/>
              <a:t>Measures</a:t>
            </a:r>
            <a:endParaRPr lang="en-US" dirty="0"/>
          </a:p>
          <a:p>
            <a:r>
              <a:rPr lang="en-US" dirty="0"/>
              <a:t>Both independent (physiological symptoms) and dependent variable (stress) were measured using nominal, but converted to scale. </a:t>
            </a:r>
          </a:p>
          <a:p>
            <a:endParaRPr lang="en-US" sz="2000" i="0" u="none" strike="noStrike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780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85"/>
    </mc:Choice>
    <mc:Fallback>
      <p:transition spd="slow" advTm="23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5C815-2349-B22D-32BC-88577C855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127" y="586855"/>
            <a:ext cx="5444889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9600" b="1" dirty="0" smtClean="0">
                <a:solidFill>
                  <a:srgbClr val="FFFFFF"/>
                </a:solidFill>
              </a:rPr>
              <a:t>Methods- </a:t>
            </a:r>
            <a:r>
              <a:rPr lang="en-US" sz="9600" b="1" dirty="0" err="1" smtClean="0">
                <a:solidFill>
                  <a:srgbClr val="FFFFFF"/>
                </a:solidFill>
              </a:rPr>
              <a:t>Con’t</a:t>
            </a:r>
            <a:endParaRPr lang="en-US" sz="9600" b="1" kern="1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3BA31-CB78-0B26-E3C2-89851F7A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0299" y="649480"/>
            <a:ext cx="6541701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  <a:p>
            <a:r>
              <a:rPr lang="en-US" b="1" dirty="0" smtClean="0"/>
              <a:t>Analytic </a:t>
            </a:r>
            <a:r>
              <a:rPr lang="en-US" b="1" dirty="0"/>
              <a:t>plan</a:t>
            </a:r>
            <a:endParaRPr lang="en-US" dirty="0"/>
          </a:p>
          <a:p>
            <a:r>
              <a:rPr lang="en-US" dirty="0"/>
              <a:t>Regression statistical </a:t>
            </a:r>
            <a:r>
              <a:rPr lang="en-US" dirty="0" smtClean="0"/>
              <a:t>analysis.</a:t>
            </a:r>
          </a:p>
          <a:p>
            <a:r>
              <a:rPr lang="en-US" dirty="0" smtClean="0"/>
              <a:t>It provide </a:t>
            </a:r>
            <a:r>
              <a:rPr lang="en-US" dirty="0"/>
              <a:t>us with information about whether physiological symptoms can be used to predict stress in correctional officers. </a:t>
            </a:r>
            <a:endParaRPr lang="en-US" dirty="0" smtClean="0"/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measure of both independent and dependent variables are scale.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i="0" u="none" strike="noStrike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93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89"/>
    </mc:Choice>
    <mc:Fallback>
      <p:transition spd="slow" advTm="31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4574</TotalTime>
  <Words>674</Words>
  <Application>Microsoft Office PowerPoint</Application>
  <PresentationFormat>Widescreen</PresentationFormat>
  <Paragraphs>150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Topic:</vt:lpstr>
      <vt:lpstr>Outline:</vt:lpstr>
      <vt:lpstr>Introduction</vt:lpstr>
      <vt:lpstr>W H O definition of stress</vt:lpstr>
      <vt:lpstr>Literature Review</vt:lpstr>
      <vt:lpstr>Methods</vt:lpstr>
      <vt:lpstr>PowerPoint Presentation</vt:lpstr>
      <vt:lpstr>Methods- Con’t</vt:lpstr>
      <vt:lpstr>Methods- Con’t</vt:lpstr>
      <vt:lpstr>Hypothesis  </vt:lpstr>
      <vt:lpstr>PowerPoint Presentation</vt:lpstr>
      <vt:lpstr>Result  </vt:lpstr>
      <vt:lpstr>Result con’t  </vt:lpstr>
      <vt:lpstr>Discussion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Phase of Greatness</dc:title>
  <dc:creator>Taofeeq Olanipekun</dc:creator>
  <cp:lastModifiedBy>Alaba</cp:lastModifiedBy>
  <cp:revision>67</cp:revision>
  <dcterms:created xsi:type="dcterms:W3CDTF">2022-08-04T17:29:48Z</dcterms:created>
  <dcterms:modified xsi:type="dcterms:W3CDTF">2022-11-28T13:21:03Z</dcterms:modified>
</cp:coreProperties>
</file>

<file path=docProps/thumbnail.jpeg>
</file>